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IBM Plex Sans Light"/>
      <p:regular r:id="rId23"/>
      <p:bold r:id="rId24"/>
      <p:italic r:id="rId25"/>
      <p:boldItalic r:id="rId26"/>
    </p:embeddedFont>
    <p:embeddedFont>
      <p:font typeface="IBM Plex Mono Light"/>
      <p:regular r:id="rId27"/>
      <p:bold r:id="rId28"/>
      <p:italic r:id="rId29"/>
      <p:boldItalic r:id="rId30"/>
    </p:embeddedFont>
    <p:embeddedFont>
      <p:font typeface="IBM Plex Sans Medium"/>
      <p:regular r:id="rId31"/>
      <p:bold r:id="rId32"/>
      <p:italic r:id="rId33"/>
      <p:boldItalic r:id="rId34"/>
    </p:embeddedFont>
    <p:embeddedFont>
      <p:font typeface="IBM Plex Mono SemiBold"/>
      <p:regular r:id="rId35"/>
      <p:bold r:id="rId36"/>
      <p:italic r:id="rId37"/>
      <p:boldItalic r:id="rId38"/>
    </p:embeddedFont>
    <p:embeddedFont>
      <p:font typeface="IBM Plex Sans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.fntdata"/><Relationship Id="rId20" Type="http://schemas.openxmlformats.org/officeDocument/2006/relationships/font" Target="fonts/IBMPlexSans-bold.fntdata"/><Relationship Id="rId42" Type="http://schemas.openxmlformats.org/officeDocument/2006/relationships/font" Target="fonts/IBMPlexSansSemiBold-boldItalic.fntdata"/><Relationship Id="rId41" Type="http://schemas.openxmlformats.org/officeDocument/2006/relationships/font" Target="fonts/IBMPlexSansSemiBold-italic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IBMPlexSansLight-bold.fntdata"/><Relationship Id="rId23" Type="http://schemas.openxmlformats.org/officeDocument/2006/relationships/font" Target="fonts/IBMPlexSans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Light-boldItalic.fntdata"/><Relationship Id="rId25" Type="http://schemas.openxmlformats.org/officeDocument/2006/relationships/font" Target="fonts/IBMPlexSansLight-italic.fntdata"/><Relationship Id="rId28" Type="http://schemas.openxmlformats.org/officeDocument/2006/relationships/font" Target="fonts/IBMPlexMonoLight-bold.fntdata"/><Relationship Id="rId27" Type="http://schemas.openxmlformats.org/officeDocument/2006/relationships/font" Target="fonts/IBMPlexMon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Mon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Medium-regular.fntdata"/><Relationship Id="rId30" Type="http://schemas.openxmlformats.org/officeDocument/2006/relationships/font" Target="fonts/IBMPlexMono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IBMPlexSansMedium-italic.fntdata"/><Relationship Id="rId10" Type="http://schemas.openxmlformats.org/officeDocument/2006/relationships/slide" Target="slides/slide5.xml"/><Relationship Id="rId32" Type="http://schemas.openxmlformats.org/officeDocument/2006/relationships/font" Target="fonts/IBMPlexSansMedium-bold.fntdata"/><Relationship Id="rId13" Type="http://schemas.openxmlformats.org/officeDocument/2006/relationships/slide" Target="slides/slide8.xml"/><Relationship Id="rId35" Type="http://schemas.openxmlformats.org/officeDocument/2006/relationships/font" Target="fonts/IBMPlexMono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IBMPlexSa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IBMPlexMonoSemiBold-italic.fntdata"/><Relationship Id="rId14" Type="http://schemas.openxmlformats.org/officeDocument/2006/relationships/slide" Target="slides/slide9.xml"/><Relationship Id="rId36" Type="http://schemas.openxmlformats.org/officeDocument/2006/relationships/font" Target="fonts/IBMPlexMonoSemiBold-bold.fntdata"/><Relationship Id="rId17" Type="http://schemas.openxmlformats.org/officeDocument/2006/relationships/slide" Target="slides/slide12.xml"/><Relationship Id="rId39" Type="http://schemas.openxmlformats.org/officeDocument/2006/relationships/font" Target="fonts/IBMPlexSans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IBMPlexMonoSemiBold-boldItalic.fntdata"/><Relationship Id="rId19" Type="http://schemas.openxmlformats.org/officeDocument/2006/relationships/font" Target="fonts/IBMPlexSa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98bf231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98bf231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4b97de533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4b97de533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498bf2315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498bf2315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498bf2315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498bf2315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498bf2315a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498bf2315a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98bf2315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98bf2315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98bf2315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498bf2315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98bf2315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98bf2315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498bf2315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498bf2315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498bf2315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498bf2315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498bf2315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498bf2315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4b97de533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4b97de533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98bf2315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98bf2315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image">
  <p:cSld name="TITLE_AND_BOD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5239600" y="87178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4937300" y="1290250"/>
            <a:ext cx="3748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3" type="subTitle"/>
          </p:nvPr>
        </p:nvSpPr>
        <p:spPr>
          <a:xfrm>
            <a:off x="5239600" y="1997709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4" type="body"/>
          </p:nvPr>
        </p:nvSpPr>
        <p:spPr>
          <a:xfrm>
            <a:off x="4937300" y="2416175"/>
            <a:ext cx="3748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5" type="subTitle"/>
          </p:nvPr>
        </p:nvSpPr>
        <p:spPr>
          <a:xfrm>
            <a:off x="5239600" y="312363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6" type="body"/>
          </p:nvPr>
        </p:nvSpPr>
        <p:spPr>
          <a:xfrm>
            <a:off x="4937300" y="3542100"/>
            <a:ext cx="37482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342900" y="2506825"/>
            <a:ext cx="83439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mall image with footer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342900" y="457200"/>
            <a:ext cx="53436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  <p15:guide id="2" pos="518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ONE_COLUMN_TEXT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hasCustomPrompt="1" type="title"/>
          </p:nvPr>
        </p:nvSpPr>
        <p:spPr>
          <a:xfrm>
            <a:off x="-2143950" y="25"/>
            <a:ext cx="112077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ubtitle, body and images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>
            <p:ph idx="2" type="pic"/>
          </p:nvPr>
        </p:nvSpPr>
        <p:spPr>
          <a:xfrm>
            <a:off x="6708900" y="457200"/>
            <a:ext cx="1977900" cy="19779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5"/>
          <p:cNvSpPr/>
          <p:nvPr>
            <p:ph idx="3" type="pic"/>
          </p:nvPr>
        </p:nvSpPr>
        <p:spPr>
          <a:xfrm>
            <a:off x="6708900" y="2591100"/>
            <a:ext cx="1977900" cy="19779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645275" y="551372"/>
            <a:ext cx="1772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2417375" y="551375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5" type="body"/>
          </p:nvPr>
        </p:nvSpPr>
        <p:spPr>
          <a:xfrm>
            <a:off x="342975" y="969850"/>
            <a:ext cx="48762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6" type="subTitle"/>
          </p:nvPr>
        </p:nvSpPr>
        <p:spPr>
          <a:xfrm>
            <a:off x="645275" y="2605522"/>
            <a:ext cx="1772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7" type="subTitle"/>
          </p:nvPr>
        </p:nvSpPr>
        <p:spPr>
          <a:xfrm>
            <a:off x="2417375" y="2605525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8" type="body"/>
          </p:nvPr>
        </p:nvSpPr>
        <p:spPr>
          <a:xfrm>
            <a:off x="342975" y="3024000"/>
            <a:ext cx="48762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9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0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12" name="Google Shape;112;p17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17" name="Google Shape;117;p17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/>
          <p:nvPr/>
        </p:nvSpPr>
        <p:spPr>
          <a:xfrm>
            <a:off x="33240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1" name="Google Shape;121;p17"/>
          <p:cNvSpPr/>
          <p:nvPr/>
        </p:nvSpPr>
        <p:spPr>
          <a:xfrm>
            <a:off x="61943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6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28" name="Google Shape;128;p18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8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8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645275" y="2291984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342975" y="2710450"/>
            <a:ext cx="3923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33" name="Google Shape;133;p18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/>
          <p:nvPr/>
        </p:nvSpPr>
        <p:spPr>
          <a:xfrm>
            <a:off x="46892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>
            <p:ph idx="3" type="subTitle"/>
          </p:nvPr>
        </p:nvSpPr>
        <p:spPr>
          <a:xfrm>
            <a:off x="4880825" y="2291984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4" type="body"/>
          </p:nvPr>
        </p:nvSpPr>
        <p:spPr>
          <a:xfrm>
            <a:off x="4578525" y="2710450"/>
            <a:ext cx="3923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6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6696350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42" name="Google Shape;142;p19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9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idx="2" type="subTitle"/>
          </p:nvPr>
        </p:nvSpPr>
        <p:spPr>
          <a:xfrm>
            <a:off x="645275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3" type="body"/>
          </p:nvPr>
        </p:nvSpPr>
        <p:spPr>
          <a:xfrm>
            <a:off x="342975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19"/>
          <p:cNvSpPr/>
          <p:nvPr/>
        </p:nvSpPr>
        <p:spPr>
          <a:xfrm>
            <a:off x="46892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>
            <p:ph idx="4" type="subTitle"/>
          </p:nvPr>
        </p:nvSpPr>
        <p:spPr>
          <a:xfrm>
            <a:off x="4880825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idx="5" type="body"/>
          </p:nvPr>
        </p:nvSpPr>
        <p:spPr>
          <a:xfrm>
            <a:off x="4578525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1" name="Google Shape;151;p19"/>
          <p:cNvSpPr/>
          <p:nvPr/>
        </p:nvSpPr>
        <p:spPr>
          <a:xfrm>
            <a:off x="25714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>
            <p:ph idx="6" type="subTitle"/>
          </p:nvPr>
        </p:nvSpPr>
        <p:spPr>
          <a:xfrm>
            <a:off x="2763000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7" type="body"/>
          </p:nvPr>
        </p:nvSpPr>
        <p:spPr>
          <a:xfrm>
            <a:off x="2460700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4" name="Google Shape;154;p19"/>
          <p:cNvSpPr/>
          <p:nvPr/>
        </p:nvSpPr>
        <p:spPr>
          <a:xfrm>
            <a:off x="680710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 txBox="1"/>
          <p:nvPr>
            <p:ph idx="8" type="subTitle"/>
          </p:nvPr>
        </p:nvSpPr>
        <p:spPr>
          <a:xfrm>
            <a:off x="6998650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  <p15:guide id="2" pos="2884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 1">
  <p:cSld name="CUSTOM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61297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2" type="body"/>
          </p:nvPr>
        </p:nvSpPr>
        <p:spPr>
          <a:xfrm>
            <a:off x="46950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 2">
  <p:cSld name="CUSTOM_3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18919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2" type="body"/>
          </p:nvPr>
        </p:nvSpPr>
        <p:spPr>
          <a:xfrm>
            <a:off x="4572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46861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61297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2" type="body"/>
          </p:nvPr>
        </p:nvSpPr>
        <p:spPr>
          <a:xfrm>
            <a:off x="46950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75" name="Google Shape;175;p22"/>
          <p:cNvCxnSpPr/>
          <p:nvPr/>
        </p:nvCxnSpPr>
        <p:spPr>
          <a:xfrm rot="10800000">
            <a:off x="4572000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2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77" name="Google Shape;177;p22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3"/>
          <p:cNvCxnSpPr/>
          <p:nvPr/>
        </p:nvCxnSpPr>
        <p:spPr>
          <a:xfrm rot="10800000">
            <a:off x="4572000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3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84" name="Google Shape;184;p23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3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4933600" y="1058025"/>
            <a:ext cx="3523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3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/>
          <p:nvPr/>
        </p:nvCxnSpPr>
        <p:spPr>
          <a:xfrm rot="10800000">
            <a:off x="3319175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4"/>
          <p:cNvSpPr txBox="1"/>
          <p:nvPr>
            <p:ph type="title"/>
          </p:nvPr>
        </p:nvSpPr>
        <p:spPr>
          <a:xfrm>
            <a:off x="457200" y="1195125"/>
            <a:ext cx="27273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92" name="Google Shape;192;p24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4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4"/>
          <p:cNvSpPr/>
          <p:nvPr/>
        </p:nvSpPr>
        <p:spPr>
          <a:xfrm>
            <a:off x="3813602" y="12015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 txBox="1"/>
          <p:nvPr>
            <p:ph idx="1" type="subTitle"/>
          </p:nvPr>
        </p:nvSpPr>
        <p:spPr>
          <a:xfrm>
            <a:off x="4005150" y="110581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96" name="Google Shape;196;p24"/>
          <p:cNvSpPr/>
          <p:nvPr/>
        </p:nvSpPr>
        <p:spPr>
          <a:xfrm>
            <a:off x="3813602" y="16896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 txBox="1"/>
          <p:nvPr>
            <p:ph idx="2" type="subTitle"/>
          </p:nvPr>
        </p:nvSpPr>
        <p:spPr>
          <a:xfrm>
            <a:off x="4005150" y="159393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98" name="Google Shape;198;p24"/>
          <p:cNvSpPr/>
          <p:nvPr/>
        </p:nvSpPr>
        <p:spPr>
          <a:xfrm>
            <a:off x="3813602" y="217776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>
            <p:ph idx="3" type="subTitle"/>
          </p:nvPr>
        </p:nvSpPr>
        <p:spPr>
          <a:xfrm>
            <a:off x="4005150" y="208206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0" name="Google Shape;200;p24"/>
          <p:cNvSpPr/>
          <p:nvPr/>
        </p:nvSpPr>
        <p:spPr>
          <a:xfrm>
            <a:off x="3813602" y="269648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>
            <p:ph idx="4" type="subTitle"/>
          </p:nvPr>
        </p:nvSpPr>
        <p:spPr>
          <a:xfrm>
            <a:off x="4005150" y="260078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2" name="Google Shape;202;p24"/>
          <p:cNvSpPr/>
          <p:nvPr/>
        </p:nvSpPr>
        <p:spPr>
          <a:xfrm>
            <a:off x="3813602" y="32152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 txBox="1"/>
          <p:nvPr>
            <p:ph idx="5" type="subTitle"/>
          </p:nvPr>
        </p:nvSpPr>
        <p:spPr>
          <a:xfrm>
            <a:off x="4005150" y="311951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4" name="Google Shape;204;p24"/>
          <p:cNvSpPr/>
          <p:nvPr/>
        </p:nvSpPr>
        <p:spPr>
          <a:xfrm>
            <a:off x="3813602" y="37339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6" type="subTitle"/>
          </p:nvPr>
        </p:nvSpPr>
        <p:spPr>
          <a:xfrm>
            <a:off x="4005150" y="363823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footer">
  <p:cSld name="CUSTOM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342900" y="457200"/>
            <a:ext cx="35448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342900" y="457200"/>
            <a:ext cx="35448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footer">
  <p:cSld name="CUSTOM_7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7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header and footer">
  <p:cSld name="CUSTOM_2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idx="1" type="subTitle"/>
          </p:nvPr>
        </p:nvSpPr>
        <p:spPr>
          <a:xfrm>
            <a:off x="342900" y="630425"/>
            <a:ext cx="83457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342900" y="889625"/>
            <a:ext cx="83457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2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2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idx="1" type="subTitle"/>
          </p:nvPr>
        </p:nvSpPr>
        <p:spPr>
          <a:xfrm>
            <a:off x="342900" y="630425"/>
            <a:ext cx="83457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342900" y="889625"/>
            <a:ext cx="83457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_2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342900" y="457200"/>
            <a:ext cx="83439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_1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42900" y="457200"/>
            <a:ext cx="83439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244" name="Google Shape;244;p32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2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_1_2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3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/>
          <p:nvPr>
            <p:ph idx="2" type="pic"/>
          </p:nvPr>
        </p:nvSpPr>
        <p:spPr>
          <a:xfrm>
            <a:off x="457200" y="588788"/>
            <a:ext cx="8229600" cy="38358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_1_2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/>
          <p:nvPr/>
        </p:nvSpPr>
        <p:spPr>
          <a:xfrm>
            <a:off x="342900" y="1834500"/>
            <a:ext cx="2778300" cy="27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2045193" y="1513259"/>
            <a:ext cx="2393400" cy="25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4171372" y="1976202"/>
            <a:ext cx="2393400" cy="259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58" name="Google Shape;258;p34"/>
          <p:cNvSpPr txBox="1"/>
          <p:nvPr>
            <p:ph type="title"/>
          </p:nvPr>
        </p:nvSpPr>
        <p:spPr>
          <a:xfrm>
            <a:off x="342900" y="457200"/>
            <a:ext cx="84582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9" name="Google Shape;259;p34"/>
          <p:cNvSpPr/>
          <p:nvPr/>
        </p:nvSpPr>
        <p:spPr>
          <a:xfrm>
            <a:off x="4712400" y="1513255"/>
            <a:ext cx="4092900" cy="170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60" name="Google Shape;260;p34"/>
          <p:cNvSpPr/>
          <p:nvPr>
            <p:ph idx="2" type="pic"/>
          </p:nvPr>
        </p:nvSpPr>
        <p:spPr>
          <a:xfrm>
            <a:off x="457200" y="1245883"/>
            <a:ext cx="1490700" cy="9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34"/>
          <p:cNvSpPr/>
          <p:nvPr>
            <p:ph idx="3" type="pic"/>
          </p:nvPr>
        </p:nvSpPr>
        <p:spPr>
          <a:xfrm>
            <a:off x="457200" y="2354103"/>
            <a:ext cx="1934700" cy="204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4"/>
          <p:cNvSpPr/>
          <p:nvPr>
            <p:ph idx="4" type="pic"/>
          </p:nvPr>
        </p:nvSpPr>
        <p:spPr>
          <a:xfrm>
            <a:off x="2526950" y="1640193"/>
            <a:ext cx="1785300" cy="18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34"/>
          <p:cNvSpPr/>
          <p:nvPr>
            <p:ph idx="5" type="pic"/>
          </p:nvPr>
        </p:nvSpPr>
        <p:spPr>
          <a:xfrm>
            <a:off x="3284627" y="3602162"/>
            <a:ext cx="1299000" cy="108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4"/>
          <p:cNvSpPr/>
          <p:nvPr>
            <p:ph idx="6" type="pic"/>
          </p:nvPr>
        </p:nvSpPr>
        <p:spPr>
          <a:xfrm>
            <a:off x="4583875" y="1245829"/>
            <a:ext cx="1716600" cy="23562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4"/>
          <p:cNvSpPr/>
          <p:nvPr>
            <p:ph idx="7" type="pic"/>
          </p:nvPr>
        </p:nvSpPr>
        <p:spPr>
          <a:xfrm>
            <a:off x="4718575" y="3753392"/>
            <a:ext cx="1299000" cy="644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4"/>
          <p:cNvSpPr/>
          <p:nvPr>
            <p:ph idx="8" type="pic"/>
          </p:nvPr>
        </p:nvSpPr>
        <p:spPr>
          <a:xfrm>
            <a:off x="6445550" y="2341822"/>
            <a:ext cx="2241300" cy="234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4"/>
          <p:cNvSpPr/>
          <p:nvPr>
            <p:ph idx="9" type="pic"/>
          </p:nvPr>
        </p:nvSpPr>
        <p:spPr>
          <a:xfrm>
            <a:off x="7387850" y="1231200"/>
            <a:ext cx="1299000" cy="9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4"/>
          <p:cNvSpPr/>
          <p:nvPr>
            <p:ph idx="13" type="pic"/>
          </p:nvPr>
        </p:nvSpPr>
        <p:spPr>
          <a:xfrm>
            <a:off x="6445750" y="1632987"/>
            <a:ext cx="805500" cy="5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52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 and two images">
  <p:cSld name="CUSTOM_2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5969400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73" name="Google Shape;273;p35"/>
          <p:cNvSpPr/>
          <p:nvPr>
            <p:ph idx="2" type="pic"/>
          </p:nvPr>
        </p:nvSpPr>
        <p:spPr>
          <a:xfrm>
            <a:off x="457200" y="1625175"/>
            <a:ext cx="5345400" cy="27993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35"/>
          <p:cNvSpPr/>
          <p:nvPr>
            <p:ph idx="3" type="pic"/>
          </p:nvPr>
        </p:nvSpPr>
        <p:spPr>
          <a:xfrm>
            <a:off x="5943600" y="1635225"/>
            <a:ext cx="2743200" cy="27993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35"/>
          <p:cNvSpPr txBox="1"/>
          <p:nvPr>
            <p:ph idx="4" type="subTitle"/>
          </p:nvPr>
        </p:nvSpPr>
        <p:spPr>
          <a:xfrm>
            <a:off x="6452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5" type="subTitle"/>
          </p:nvPr>
        </p:nvSpPr>
        <p:spPr>
          <a:xfrm>
            <a:off x="35156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6" type="subTitle"/>
          </p:nvPr>
        </p:nvSpPr>
        <p:spPr>
          <a:xfrm>
            <a:off x="63860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7" type="body"/>
          </p:nvPr>
        </p:nvSpPr>
        <p:spPr>
          <a:xfrm>
            <a:off x="3156150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79" name="Google Shape;279;p35"/>
          <p:cNvSpPr txBox="1"/>
          <p:nvPr>
            <p:ph idx="8" type="body"/>
          </p:nvPr>
        </p:nvSpPr>
        <p:spPr>
          <a:xfrm>
            <a:off x="342975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80" name="Google Shape;280;p35"/>
          <p:cNvSpPr txBox="1"/>
          <p:nvPr>
            <p:ph idx="9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_1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6083625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5" name="Google Shape;285;p36"/>
          <p:cNvSpPr txBox="1"/>
          <p:nvPr>
            <p:ph type="title"/>
          </p:nvPr>
        </p:nvSpPr>
        <p:spPr>
          <a:xfrm>
            <a:off x="342900" y="452925"/>
            <a:ext cx="8458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86" name="Google Shape;286;p36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6"/>
          <p:cNvCxnSpPr/>
          <p:nvPr/>
        </p:nvCxnSpPr>
        <p:spPr>
          <a:xfrm>
            <a:off x="342977" y="12660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6"/>
          <p:cNvSpPr/>
          <p:nvPr/>
        </p:nvSpPr>
        <p:spPr>
          <a:xfrm>
            <a:off x="45372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 txBox="1"/>
          <p:nvPr>
            <p:ph idx="2" type="subTitle"/>
          </p:nvPr>
        </p:nvSpPr>
        <p:spPr>
          <a:xfrm>
            <a:off x="645275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90" name="Google Shape;290;p36"/>
          <p:cNvSpPr txBox="1"/>
          <p:nvPr>
            <p:ph idx="3" type="body"/>
          </p:nvPr>
        </p:nvSpPr>
        <p:spPr>
          <a:xfrm>
            <a:off x="342975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1" name="Google Shape;291;p36"/>
          <p:cNvSpPr/>
          <p:nvPr/>
        </p:nvSpPr>
        <p:spPr>
          <a:xfrm>
            <a:off x="3324052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>
            <p:ph idx="4" type="subTitle"/>
          </p:nvPr>
        </p:nvSpPr>
        <p:spPr>
          <a:xfrm>
            <a:off x="3515600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93" name="Google Shape;293;p36"/>
          <p:cNvSpPr txBox="1"/>
          <p:nvPr>
            <p:ph idx="5" type="body"/>
          </p:nvPr>
        </p:nvSpPr>
        <p:spPr>
          <a:xfrm>
            <a:off x="3213300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4" name="Google Shape;294;p36"/>
          <p:cNvSpPr/>
          <p:nvPr/>
        </p:nvSpPr>
        <p:spPr>
          <a:xfrm>
            <a:off x="619437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 txBox="1"/>
          <p:nvPr>
            <p:ph idx="6" type="subTitle"/>
          </p:nvPr>
        </p:nvSpPr>
        <p:spPr>
          <a:xfrm>
            <a:off x="6385925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96" name="Google Shape;296;p36"/>
          <p:cNvSpPr/>
          <p:nvPr>
            <p:ph idx="7" type="pic"/>
          </p:nvPr>
        </p:nvSpPr>
        <p:spPr>
          <a:xfrm>
            <a:off x="619437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6"/>
          <p:cNvSpPr/>
          <p:nvPr>
            <p:ph idx="8" type="pic"/>
          </p:nvPr>
        </p:nvSpPr>
        <p:spPr>
          <a:xfrm>
            <a:off x="45547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36"/>
          <p:cNvSpPr/>
          <p:nvPr>
            <p:ph idx="9" type="pic"/>
          </p:nvPr>
        </p:nvSpPr>
        <p:spPr>
          <a:xfrm>
            <a:off x="332492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2_1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342900" y="452925"/>
            <a:ext cx="8458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303" name="Google Shape;303;p37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7"/>
          <p:cNvCxnSpPr/>
          <p:nvPr/>
        </p:nvCxnSpPr>
        <p:spPr>
          <a:xfrm>
            <a:off x="342977" y="12660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7"/>
          <p:cNvSpPr/>
          <p:nvPr>
            <p:ph idx="2" type="pic"/>
          </p:nvPr>
        </p:nvSpPr>
        <p:spPr>
          <a:xfrm>
            <a:off x="455475" y="1494125"/>
            <a:ext cx="36213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37"/>
          <p:cNvSpPr/>
          <p:nvPr/>
        </p:nvSpPr>
        <p:spPr>
          <a:xfrm>
            <a:off x="45372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>
            <p:ph idx="1" type="subTitle"/>
          </p:nvPr>
        </p:nvSpPr>
        <p:spPr>
          <a:xfrm>
            <a:off x="645275" y="2925159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3" type="body"/>
          </p:nvPr>
        </p:nvSpPr>
        <p:spPr>
          <a:xfrm>
            <a:off x="342975" y="3343625"/>
            <a:ext cx="3923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9" name="Google Shape;309;p37"/>
          <p:cNvSpPr/>
          <p:nvPr/>
        </p:nvSpPr>
        <p:spPr>
          <a:xfrm>
            <a:off x="468927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 txBox="1"/>
          <p:nvPr>
            <p:ph idx="4" type="subTitle"/>
          </p:nvPr>
        </p:nvSpPr>
        <p:spPr>
          <a:xfrm>
            <a:off x="5261825" y="2925159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11" name="Google Shape;311;p37"/>
          <p:cNvSpPr txBox="1"/>
          <p:nvPr>
            <p:ph idx="5" type="body"/>
          </p:nvPr>
        </p:nvSpPr>
        <p:spPr>
          <a:xfrm>
            <a:off x="4959525" y="3343625"/>
            <a:ext cx="3923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2" name="Google Shape;312;p37"/>
          <p:cNvSpPr/>
          <p:nvPr>
            <p:ph idx="6" type="pic"/>
          </p:nvPr>
        </p:nvSpPr>
        <p:spPr>
          <a:xfrm>
            <a:off x="5070275" y="1494125"/>
            <a:ext cx="36213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">
  <p:cSld name="CUSTOM_4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idx="1" type="subTitle"/>
          </p:nvPr>
        </p:nvSpPr>
        <p:spPr>
          <a:xfrm>
            <a:off x="342925" y="457200"/>
            <a:ext cx="40680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17" name="Google Shape;317;p38"/>
          <p:cNvSpPr txBox="1"/>
          <p:nvPr>
            <p:ph idx="2" type="subTitle"/>
          </p:nvPr>
        </p:nvSpPr>
        <p:spPr>
          <a:xfrm>
            <a:off x="4724500" y="457200"/>
            <a:ext cx="2506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18" name="Google Shape;318;p38"/>
          <p:cNvSpPr txBox="1"/>
          <p:nvPr>
            <p:ph idx="3" type="subTitle"/>
          </p:nvPr>
        </p:nvSpPr>
        <p:spPr>
          <a:xfrm>
            <a:off x="7494500" y="457200"/>
            <a:ext cx="1192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19" name="Google Shape;319;p38"/>
          <p:cNvSpPr txBox="1"/>
          <p:nvPr>
            <p:ph idx="4" type="body"/>
          </p:nvPr>
        </p:nvSpPr>
        <p:spPr>
          <a:xfrm>
            <a:off x="342925" y="3553200"/>
            <a:ext cx="40680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0" name="Google Shape;320;p38"/>
          <p:cNvSpPr txBox="1"/>
          <p:nvPr>
            <p:ph idx="5" type="body"/>
          </p:nvPr>
        </p:nvSpPr>
        <p:spPr>
          <a:xfrm>
            <a:off x="4724500" y="3553200"/>
            <a:ext cx="25065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1" name="Google Shape;321;p38"/>
          <p:cNvSpPr txBox="1"/>
          <p:nvPr>
            <p:ph idx="6" type="body"/>
          </p:nvPr>
        </p:nvSpPr>
        <p:spPr>
          <a:xfrm>
            <a:off x="7494400" y="3553200"/>
            <a:ext cx="11925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2" name="Google Shape;322;p38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lage elements">
  <p:cSld name="CUSTOM_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342900" y="452925"/>
            <a:ext cx="83544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7" name="Google Shape;327;p39"/>
          <p:cNvSpPr txBox="1"/>
          <p:nvPr>
            <p:ph idx="1" type="subTitle"/>
          </p:nvPr>
        </p:nvSpPr>
        <p:spPr>
          <a:xfrm>
            <a:off x="3429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8" name="Google Shape;328;p39"/>
          <p:cNvSpPr txBox="1"/>
          <p:nvPr>
            <p:ph idx="2" type="subTitle"/>
          </p:nvPr>
        </p:nvSpPr>
        <p:spPr>
          <a:xfrm>
            <a:off x="24731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9" name="Google Shape;329;p39"/>
          <p:cNvSpPr txBox="1"/>
          <p:nvPr>
            <p:ph idx="3" type="subTitle"/>
          </p:nvPr>
        </p:nvSpPr>
        <p:spPr>
          <a:xfrm>
            <a:off x="46033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30" name="Google Shape;330;p39"/>
          <p:cNvSpPr txBox="1"/>
          <p:nvPr>
            <p:ph idx="4" type="subTitle"/>
          </p:nvPr>
        </p:nvSpPr>
        <p:spPr>
          <a:xfrm>
            <a:off x="67335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31" name="Google Shape;331;p39"/>
          <p:cNvSpPr txBox="1"/>
          <p:nvPr>
            <p:ph idx="5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32" name="Google Shape;332;p3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9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idx="1" type="body"/>
          </p:nvPr>
        </p:nvSpPr>
        <p:spPr>
          <a:xfrm>
            <a:off x="457200" y="3899675"/>
            <a:ext cx="5192400" cy="6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4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7" name="Google Shape;27;p5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2" name="Google Shape;32;p6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42975" y="2630575"/>
            <a:ext cx="37527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42900" y="452925"/>
            <a:ext cx="3752700" cy="20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4582900" y="1058100"/>
            <a:ext cx="10476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subTitle"/>
          </p:nvPr>
        </p:nvSpPr>
        <p:spPr>
          <a:xfrm>
            <a:off x="6284500" y="1058100"/>
            <a:ext cx="24024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3429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HEAD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429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4582900" y="1058100"/>
            <a:ext cx="41040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8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42900" y="452925"/>
            <a:ext cx="53946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1" name="Google Shape;51;p9"/>
          <p:cNvSpPr/>
          <p:nvPr/>
        </p:nvSpPr>
        <p:spPr>
          <a:xfrm>
            <a:off x="453727" y="15909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645275" y="1495225"/>
            <a:ext cx="5394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342975" y="1913700"/>
            <a:ext cx="5697000" cy="26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ig idea with imag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5239600" y="871784"/>
            <a:ext cx="344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7300" y="1290250"/>
            <a:ext cx="28755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52">
          <p15:clr>
            <a:srgbClr val="E46962"/>
          </p15:clr>
        </p15:guide>
        <p15:guide id="2" orient="horz" pos="259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2505000"/>
            <a:ext cx="85206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04800" lvl="1" marL="9144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04800" lvl="2" marL="13716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04800" lvl="3" marL="18288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04800" lvl="4" marL="22860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04800" lvl="5" marL="27432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04800" lvl="6" marL="32004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04800" lvl="7" marL="36576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04800" lvl="8" marL="4114800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288">
          <p15:clr>
            <a:srgbClr val="E46962"/>
          </p15:clr>
        </p15:guide>
        <p15:guide id="3" orient="horz" pos="288">
          <p15:clr>
            <a:srgbClr val="E46962"/>
          </p15:clr>
        </p15:guide>
        <p15:guide id="4" pos="5472">
          <p15:clr>
            <a:srgbClr val="E46962"/>
          </p15:clr>
        </p15:guide>
        <p15:guide id="5" orient="horz" pos="2878">
          <p15:clr>
            <a:srgbClr val="E46962"/>
          </p15:clr>
        </p15:guide>
        <p15:guide id="6" pos="554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44" name="Google Shape;344;p4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2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EV Revolution: Global EV Trends Uncovered Through Data</a:t>
            </a:r>
            <a:endParaRPr/>
          </a:p>
        </p:txBody>
      </p:sp>
      <p:sp>
        <p:nvSpPr>
          <p:cNvPr id="346" name="Google Shape;346;p42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Caleb Cedeno - ITEC 3170 Project - Spring Semester 2025</a:t>
            </a:r>
            <a:endParaRPr/>
          </a:p>
        </p:txBody>
      </p:sp>
      <p:sp>
        <p:nvSpPr>
          <p:cNvPr id="347" name="Google Shape;347;p4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8" name="Google Shape;348;p42"/>
          <p:cNvGrpSpPr/>
          <p:nvPr/>
        </p:nvGrpSpPr>
        <p:grpSpPr>
          <a:xfrm>
            <a:off x="4188771" y="1499600"/>
            <a:ext cx="324300" cy="1072150"/>
            <a:chOff x="8278241" y="2502000"/>
            <a:chExt cx="324300" cy="1072150"/>
          </a:xfrm>
        </p:grpSpPr>
        <p:sp>
          <p:nvSpPr>
            <p:cNvPr id="349" name="Google Shape;349;p42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42"/>
          <p:cNvSpPr/>
          <p:nvPr/>
        </p:nvSpPr>
        <p:spPr>
          <a:xfrm>
            <a:off x="7573750" y="828775"/>
            <a:ext cx="507300" cy="50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42"/>
          <p:cNvGrpSpPr/>
          <p:nvPr/>
        </p:nvGrpSpPr>
        <p:grpSpPr>
          <a:xfrm>
            <a:off x="3938206" y="3825218"/>
            <a:ext cx="574985" cy="507291"/>
            <a:chOff x="6107475" y="4573475"/>
            <a:chExt cx="594300" cy="501771"/>
          </a:xfrm>
        </p:grpSpPr>
        <p:sp>
          <p:nvSpPr>
            <p:cNvPr id="354" name="Google Shape;354;p42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2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2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2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997" y="1136238"/>
            <a:ext cx="3671201" cy="25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/>
          <p:nvPr>
            <p:ph type="title"/>
          </p:nvPr>
        </p:nvSpPr>
        <p:spPr>
          <a:xfrm>
            <a:off x="342900" y="457200"/>
            <a:ext cx="50715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531" name="Google Shape;531;p5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51"/>
          <p:cNvSpPr/>
          <p:nvPr/>
        </p:nvSpPr>
        <p:spPr>
          <a:xfrm>
            <a:off x="6665575" y="1714488"/>
            <a:ext cx="2021100" cy="7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Line </a:t>
            </a:r>
            <a:r>
              <a:rPr lang="en" sz="13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graph</a:t>
            </a:r>
            <a:r>
              <a:rPr lang="en" sz="13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for sales comparison of Canada vs Chile</a:t>
            </a:r>
            <a:endParaRPr sz="8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3" name="Google Shape;533;p51"/>
          <p:cNvSpPr/>
          <p:nvPr/>
        </p:nvSpPr>
        <p:spPr>
          <a:xfrm>
            <a:off x="6665700" y="2552713"/>
            <a:ext cx="2021100" cy="75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Easy to compare EV market growth of the two regions over the years</a:t>
            </a:r>
            <a:endParaRPr sz="12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4" name="Google Shape;534;p51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Caleb Cedeno - ITEC 3170 Project - Spring Semester 2025</a:t>
            </a:r>
            <a:endParaRPr/>
          </a:p>
        </p:txBody>
      </p:sp>
      <p:pic>
        <p:nvPicPr>
          <p:cNvPr id="535" name="Google Shape;5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97" y="1134013"/>
            <a:ext cx="6051326" cy="359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2"/>
          <p:cNvSpPr txBox="1"/>
          <p:nvPr>
            <p:ph type="title"/>
          </p:nvPr>
        </p:nvSpPr>
        <p:spPr>
          <a:xfrm>
            <a:off x="342900" y="2506825"/>
            <a:ext cx="83439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41" name="Google Shape;541;p5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2" name="Google Shape;542;p52"/>
          <p:cNvCxnSpPr/>
          <p:nvPr/>
        </p:nvCxnSpPr>
        <p:spPr>
          <a:xfrm>
            <a:off x="457211" y="4099733"/>
            <a:ext cx="146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52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Caleb Cedeno - ITEC 3170 Project - Spring Semester 2025</a:t>
            </a:r>
            <a:endParaRPr/>
          </a:p>
        </p:txBody>
      </p:sp>
      <p:sp>
        <p:nvSpPr>
          <p:cNvPr id="544" name="Google Shape;544;p52"/>
          <p:cNvSpPr txBox="1"/>
          <p:nvPr/>
        </p:nvSpPr>
        <p:spPr>
          <a:xfrm>
            <a:off x="-39350" y="457200"/>
            <a:ext cx="23268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dk1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“</a:t>
            </a:r>
            <a:endParaRPr sz="30000">
              <a:solidFill>
                <a:schemeClr val="dk1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545" name="Google Shape;545;p52"/>
          <p:cNvSpPr txBox="1"/>
          <p:nvPr>
            <p:ph idx="1" type="subTitle"/>
          </p:nvPr>
        </p:nvSpPr>
        <p:spPr>
          <a:xfrm>
            <a:off x="2012625" y="3970125"/>
            <a:ext cx="5376000" cy="2592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400"/>
              <a:t>Data Insights &lt;- Balance -&gt; Traditional Methods</a:t>
            </a:r>
            <a:endParaRPr sz="1400"/>
          </a:p>
        </p:txBody>
      </p:sp>
      <p:pic>
        <p:nvPicPr>
          <p:cNvPr id="546" name="Google Shape;5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300" y="1533747"/>
            <a:ext cx="3156299" cy="195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53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for Q&amp;A</a:t>
            </a:r>
            <a:endParaRPr/>
          </a:p>
        </p:txBody>
      </p:sp>
      <p:sp>
        <p:nvSpPr>
          <p:cNvPr id="553" name="Google Shape;553;p53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Caleb Cedeno - ITEC 3170 Project - Spring Semester 2025</a:t>
            </a:r>
            <a:endParaRPr/>
          </a:p>
        </p:txBody>
      </p:sp>
      <p:grpSp>
        <p:nvGrpSpPr>
          <p:cNvPr id="554" name="Google Shape;554;p53"/>
          <p:cNvGrpSpPr/>
          <p:nvPr/>
        </p:nvGrpSpPr>
        <p:grpSpPr>
          <a:xfrm>
            <a:off x="4651732" y="3772079"/>
            <a:ext cx="594300" cy="501771"/>
            <a:chOff x="6107475" y="4573475"/>
            <a:chExt cx="594300" cy="501771"/>
          </a:xfrm>
        </p:grpSpPr>
        <p:sp>
          <p:nvSpPr>
            <p:cNvPr id="555" name="Google Shape;555;p53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3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3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3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3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3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3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3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3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3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3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3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3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3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3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3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3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3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3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3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3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53"/>
          <p:cNvGrpSpPr/>
          <p:nvPr/>
        </p:nvGrpSpPr>
        <p:grpSpPr>
          <a:xfrm>
            <a:off x="4188771" y="1499600"/>
            <a:ext cx="324300" cy="1072150"/>
            <a:chOff x="8278241" y="2502000"/>
            <a:chExt cx="324300" cy="1072150"/>
          </a:xfrm>
        </p:grpSpPr>
        <p:sp>
          <p:nvSpPr>
            <p:cNvPr id="581" name="Google Shape;581;p53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3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3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53"/>
          <p:cNvSpPr/>
          <p:nvPr/>
        </p:nvSpPr>
        <p:spPr>
          <a:xfrm>
            <a:off x="7573750" y="828775"/>
            <a:ext cx="507300" cy="50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" name="Google Shape;585;p53"/>
          <p:cNvGrpSpPr/>
          <p:nvPr/>
        </p:nvGrpSpPr>
        <p:grpSpPr>
          <a:xfrm>
            <a:off x="3938206" y="3825218"/>
            <a:ext cx="574985" cy="507291"/>
            <a:chOff x="6107475" y="4573475"/>
            <a:chExt cx="594300" cy="501771"/>
          </a:xfrm>
        </p:grpSpPr>
        <p:sp>
          <p:nvSpPr>
            <p:cNvPr id="586" name="Google Shape;586;p53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3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3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3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3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3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3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3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3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3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3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3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3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3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3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3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3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3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3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3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3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3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1" name="Google Shape;6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950" y="1837413"/>
            <a:ext cx="2810850" cy="14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4"/>
          <p:cNvSpPr txBox="1"/>
          <p:nvPr>
            <p:ph type="title"/>
          </p:nvPr>
        </p:nvSpPr>
        <p:spPr>
          <a:xfrm>
            <a:off x="342900" y="452925"/>
            <a:ext cx="83544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References</a:t>
            </a:r>
            <a:endParaRPr sz="3100"/>
          </a:p>
        </p:txBody>
      </p:sp>
      <p:sp>
        <p:nvSpPr>
          <p:cNvPr id="617" name="Google Shape;617;p5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8" name="Google Shape;618;p54"/>
          <p:cNvSpPr txBox="1"/>
          <p:nvPr>
            <p:ph idx="1" type="subTitle"/>
          </p:nvPr>
        </p:nvSpPr>
        <p:spPr>
          <a:xfrm>
            <a:off x="457200" y="1465850"/>
            <a:ext cx="8229600" cy="27207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IBM Plex Sans Light"/>
              <a:buChar char="●"/>
            </a:pPr>
            <a:r>
              <a:rPr lang="en" sz="1900">
                <a:latin typeface="IBM Plex Sans Light"/>
                <a:ea typeface="IBM Plex Sans Light"/>
                <a:cs typeface="IBM Plex Sans Light"/>
                <a:sym typeface="IBM Plex Sans Light"/>
              </a:rPr>
              <a:t>Ford, P. L. (2024, July 19). Global EV Sales: 2010-2024. Kaggle. https://www.kaggle.com/datasets/patricklford/global-ev-sales-2010-2024 </a:t>
            </a:r>
            <a:endParaRPr sz="190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IBM Plex Sans Light"/>
              <a:buChar char="●"/>
            </a:pPr>
            <a:r>
              <a:rPr lang="en" sz="1900">
                <a:latin typeface="IBM Plex Sans Light"/>
                <a:ea typeface="IBM Plex Sans Light"/>
                <a:cs typeface="IBM Plex Sans Light"/>
                <a:sym typeface="IBM Plex Sans Light"/>
              </a:rPr>
              <a:t>Github Repo: https://github.com/ccedeno2/ITEC3170Project-CalebCedeno</a:t>
            </a:r>
            <a:endParaRPr sz="190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19" name="Google Shape;619;p54"/>
          <p:cNvSpPr txBox="1"/>
          <p:nvPr>
            <p:ph idx="1" type="subTitle"/>
          </p:nvPr>
        </p:nvSpPr>
        <p:spPr>
          <a:xfrm>
            <a:off x="342900" y="4525270"/>
            <a:ext cx="4239900" cy="2739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Caleb Cedeno - ITEC 3170 Project - Spring Seme</a:t>
            </a: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ster 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/>
          <p:nvPr>
            <p:ph type="title"/>
          </p:nvPr>
        </p:nvSpPr>
        <p:spPr>
          <a:xfrm>
            <a:off x="3429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85" name="Google Shape;385;p4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3"/>
          <p:cNvSpPr txBox="1"/>
          <p:nvPr>
            <p:ph idx="1" type="subTitle"/>
          </p:nvPr>
        </p:nvSpPr>
        <p:spPr>
          <a:xfrm>
            <a:off x="4582900" y="1058100"/>
            <a:ext cx="10476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00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01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02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03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04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05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87" name="Google Shape;387;p43"/>
          <p:cNvSpPr txBox="1"/>
          <p:nvPr>
            <p:ph idx="2" type="subTitle"/>
          </p:nvPr>
        </p:nvSpPr>
        <p:spPr>
          <a:xfrm>
            <a:off x="6284500" y="1058100"/>
            <a:ext cx="24024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Project Purpose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Dataset Summary 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Dataset Manipulation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Analysis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Visualizations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Conclusion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88" name="Google Shape;388;p43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Caleb Cedeno - ITEC 3170 Project - Spring Semester 2025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/>
          <p:nvPr/>
        </p:nvSpPr>
        <p:spPr>
          <a:xfrm>
            <a:off x="1113100" y="457200"/>
            <a:ext cx="3656700" cy="365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394" name="Google Shape;394;p44"/>
          <p:cNvCxnSpPr/>
          <p:nvPr/>
        </p:nvCxnSpPr>
        <p:spPr>
          <a:xfrm>
            <a:off x="4769801" y="777600"/>
            <a:ext cx="391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4"/>
          <p:cNvSpPr/>
          <p:nvPr/>
        </p:nvSpPr>
        <p:spPr>
          <a:xfrm>
            <a:off x="5048052" y="9674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"/>
          <p:cNvSpPr txBox="1"/>
          <p:nvPr>
            <p:ph idx="1" type="subTitle"/>
          </p:nvPr>
        </p:nvSpPr>
        <p:spPr>
          <a:xfrm>
            <a:off x="5239600" y="871784"/>
            <a:ext cx="344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Purpose of the following presentation</a:t>
            </a:r>
            <a:endParaRPr/>
          </a:p>
        </p:txBody>
      </p:sp>
      <p:sp>
        <p:nvSpPr>
          <p:cNvPr id="397" name="Google Shape;397;p44"/>
          <p:cNvSpPr txBox="1"/>
          <p:nvPr>
            <p:ph idx="2" type="body"/>
          </p:nvPr>
        </p:nvSpPr>
        <p:spPr>
          <a:xfrm>
            <a:off x="4937300" y="1290250"/>
            <a:ext cx="28755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purpose of this presentation is to explore and analyze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global electric vehicle (EV) sales data from 2010 to 2024</a:t>
            </a:r>
            <a:r>
              <a:rPr lang="en"/>
              <a:t>. By using data-intensive techniques, we aim to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uncover regional trends, highlight market growth, and understand the impact of EV adoption</a:t>
            </a:r>
            <a:r>
              <a:rPr lang="en"/>
              <a:t> across different countries (specifically developed vs developing). Why? Emerging technologies like AI and self driving capabilities of EVs spark interest in one of the fastest-growing industries in the world, and how its changed the automotive market.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44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Caleb Cedeno - ITEC 3170 Project - Spring Semester 2025</a:t>
            </a:r>
            <a:endParaRPr/>
          </a:p>
        </p:txBody>
      </p:sp>
      <p:grpSp>
        <p:nvGrpSpPr>
          <p:cNvPr id="400" name="Google Shape;400;p44"/>
          <p:cNvGrpSpPr/>
          <p:nvPr/>
        </p:nvGrpSpPr>
        <p:grpSpPr>
          <a:xfrm>
            <a:off x="3881208" y="4184497"/>
            <a:ext cx="594300" cy="501771"/>
            <a:chOff x="6107475" y="4573475"/>
            <a:chExt cx="594300" cy="501771"/>
          </a:xfrm>
        </p:grpSpPr>
        <p:sp>
          <p:nvSpPr>
            <p:cNvPr id="401" name="Google Shape;401;p44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44"/>
          <p:cNvGrpSpPr/>
          <p:nvPr/>
        </p:nvGrpSpPr>
        <p:grpSpPr>
          <a:xfrm>
            <a:off x="676046" y="1384802"/>
            <a:ext cx="324300" cy="1072150"/>
            <a:chOff x="8278241" y="2502000"/>
            <a:chExt cx="324300" cy="1072150"/>
          </a:xfrm>
        </p:grpSpPr>
        <p:sp>
          <p:nvSpPr>
            <p:cNvPr id="427" name="Google Shape;427;p44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44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pic>
        <p:nvPicPr>
          <p:cNvPr id="431" name="Google Shape;4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5" y="2591462"/>
            <a:ext cx="3224026" cy="19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Summary</a:t>
            </a:r>
            <a:endParaRPr/>
          </a:p>
        </p:txBody>
      </p:sp>
      <p:sp>
        <p:nvSpPr>
          <p:cNvPr id="437" name="Google Shape;437;p45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Global Coverage of EV Trends</a:t>
            </a:r>
            <a:endParaRPr/>
          </a:p>
        </p:txBody>
      </p:sp>
      <p:sp>
        <p:nvSpPr>
          <p:cNvPr id="438" name="Google Shape;438;p45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The dataset includes electric vehicle </a:t>
            </a:r>
            <a:r>
              <a:rPr lang="en"/>
              <a:t>data points</a:t>
            </a:r>
            <a:r>
              <a:rPr lang="en"/>
              <a:t> from countries and regions across the world, offering a comprehensive view of how EV adoption has progressed globally from 2010 through early 2024.</a:t>
            </a:r>
            <a:endParaRPr/>
          </a:p>
        </p:txBody>
      </p:sp>
      <p:sp>
        <p:nvSpPr>
          <p:cNvPr id="439" name="Google Shape;439;p45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Breakdown of Vehicle Types and Powertrains</a:t>
            </a:r>
            <a:endParaRPr/>
          </a:p>
        </p:txBody>
      </p:sp>
      <p:sp>
        <p:nvSpPr>
          <p:cNvPr id="440" name="Google Shape;440;p45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It categorizes EVs by mode (e.g., passenger cars, buses), powertrain (e.g., battery electric vehicles [BEVs], plug-in hybrids [PHEVs]), and unit types, enabling in-depth comparisons and trend analysis by vehicle type.</a:t>
            </a:r>
            <a:endParaRPr/>
          </a:p>
        </p:txBody>
      </p:sp>
      <p:sp>
        <p:nvSpPr>
          <p:cNvPr id="441" name="Google Shape;441;p45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Annual Sales Performance and Different Metrics</a:t>
            </a:r>
            <a:endParaRPr/>
          </a:p>
        </p:txBody>
      </p:sp>
      <p:sp>
        <p:nvSpPr>
          <p:cNvPr id="442" name="Google Shape;442;p45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Parameters measured include electricity demand, EV charging points, EV sales, EV sales share, EV stock, EV, stock share, etc.</a:t>
            </a:r>
            <a:endParaRPr/>
          </a:p>
        </p:txBody>
      </p:sp>
      <p:sp>
        <p:nvSpPr>
          <p:cNvPr id="443" name="Google Shape;443;p4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45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Caleb Cedeno - ITEC 3170 Project - Spring Semester 2025</a:t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/>
          <p:nvPr/>
        </p:nvSpPr>
        <p:spPr>
          <a:xfrm>
            <a:off x="33240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5"/>
          <p:cNvSpPr/>
          <p:nvPr/>
        </p:nvSpPr>
        <p:spPr>
          <a:xfrm>
            <a:off x="61943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8" name="Google Shape;448;p45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45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45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/>
          <p:nvPr>
            <p:ph idx="4294967295" type="title"/>
          </p:nvPr>
        </p:nvSpPr>
        <p:spPr>
          <a:xfrm>
            <a:off x="342900" y="452925"/>
            <a:ext cx="3544800" cy="21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Offerings</a:t>
            </a:r>
            <a:endParaRPr/>
          </a:p>
        </p:txBody>
      </p:sp>
      <p:sp>
        <p:nvSpPr>
          <p:cNvPr id="456" name="Google Shape;456;p46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3654300"/>
            <a:ext cx="1947624" cy="10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6"/>
          <p:cNvSpPr txBox="1"/>
          <p:nvPr>
            <p:ph idx="4294967295" type="title"/>
          </p:nvPr>
        </p:nvSpPr>
        <p:spPr>
          <a:xfrm>
            <a:off x="342900" y="65850"/>
            <a:ext cx="53676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Dataset Overview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459" name="Google Shape;4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422" y="761703"/>
            <a:ext cx="6557151" cy="28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"/>
          <p:cNvSpPr/>
          <p:nvPr/>
        </p:nvSpPr>
        <p:spPr>
          <a:xfrm>
            <a:off x="7058896" y="1256915"/>
            <a:ext cx="1617300" cy="1653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"/>
          <p:cNvSpPr/>
          <p:nvPr/>
        </p:nvSpPr>
        <p:spPr>
          <a:xfrm>
            <a:off x="5449600" y="1256925"/>
            <a:ext cx="1688400" cy="165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7"/>
          <p:cNvSpPr/>
          <p:nvPr/>
        </p:nvSpPr>
        <p:spPr>
          <a:xfrm>
            <a:off x="4536321" y="1256915"/>
            <a:ext cx="1617300" cy="165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7"/>
          <p:cNvSpPr/>
          <p:nvPr/>
        </p:nvSpPr>
        <p:spPr>
          <a:xfrm>
            <a:off x="4561398" y="2910780"/>
            <a:ext cx="4114800" cy="165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68" name="Google Shape;468;p47"/>
          <p:cNvSpPr/>
          <p:nvPr/>
        </p:nvSpPr>
        <p:spPr>
          <a:xfrm>
            <a:off x="454600" y="1256900"/>
            <a:ext cx="4114800" cy="330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7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Manipulation</a:t>
            </a:r>
            <a:endParaRPr/>
          </a:p>
        </p:txBody>
      </p:sp>
      <p:sp>
        <p:nvSpPr>
          <p:cNvPr id="470" name="Google Shape;470;p4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47"/>
          <p:cNvSpPr txBox="1"/>
          <p:nvPr/>
        </p:nvSpPr>
        <p:spPr>
          <a:xfrm>
            <a:off x="502400" y="3327645"/>
            <a:ext cx="38829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Manual dataset download and load due to authentication required when using kaggle datasets.</a:t>
            </a:r>
            <a:endParaRPr sz="1200">
              <a:solidFill>
                <a:schemeClr val="accent6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72" name="Google Shape;472;p47"/>
          <p:cNvSpPr txBox="1"/>
          <p:nvPr/>
        </p:nvSpPr>
        <p:spPr>
          <a:xfrm>
            <a:off x="4631525" y="3369945"/>
            <a:ext cx="39627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Dataset inspection using head to get a feel </a:t>
            </a:r>
            <a:r>
              <a:rPr lang="en" sz="12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for the data we are working with. Will any columns need to be dropped due to little or zero value.</a:t>
            </a:r>
            <a:endParaRPr sz="1200">
              <a:solidFill>
                <a:schemeClr val="accent6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73" name="Google Shape;473;p47"/>
          <p:cNvSpPr txBox="1"/>
          <p:nvPr/>
        </p:nvSpPr>
        <p:spPr>
          <a:xfrm>
            <a:off x="4631525" y="1366446"/>
            <a:ext cx="13932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With only 8 columns within the dataset we kept all columns to not lose any potentially relevant data down the line. </a:t>
            </a:r>
            <a:r>
              <a:rPr lang="en" sz="9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Manageable</a:t>
            </a:r>
            <a:r>
              <a:rPr lang="en" sz="9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, approximately 12,000+ values</a:t>
            </a:r>
            <a:endParaRPr sz="900">
              <a:solidFill>
                <a:schemeClr val="accent6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74" name="Google Shape;474;p47"/>
          <p:cNvSpPr txBox="1"/>
          <p:nvPr/>
        </p:nvSpPr>
        <p:spPr>
          <a:xfrm>
            <a:off x="7172775" y="1328722"/>
            <a:ext cx="13932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75" name="Google Shape;475;p47"/>
          <p:cNvSpPr txBox="1"/>
          <p:nvPr/>
        </p:nvSpPr>
        <p:spPr>
          <a:xfrm>
            <a:off x="6192500" y="1366433"/>
            <a:ext cx="9456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76" name="Google Shape;476;p47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Caleb Cedeno - ITEC 3170 Project - Spring Semester 2025</a:t>
            </a:r>
            <a:endParaRPr/>
          </a:p>
        </p:txBody>
      </p:sp>
      <p:pic>
        <p:nvPicPr>
          <p:cNvPr id="477" name="Google Shape;4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500" y="1326375"/>
            <a:ext cx="2483699" cy="15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97" y="1281100"/>
            <a:ext cx="4059000" cy="196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>
            <p:ph idx="1" type="subTitle"/>
          </p:nvPr>
        </p:nvSpPr>
        <p:spPr>
          <a:xfrm>
            <a:off x="645275" y="551375"/>
            <a:ext cx="31215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Initial Data Point Analysis with awk</a:t>
            </a:r>
            <a:endParaRPr/>
          </a:p>
        </p:txBody>
      </p:sp>
      <p:sp>
        <p:nvSpPr>
          <p:cNvPr id="484" name="Google Shape;484;p48"/>
          <p:cNvSpPr txBox="1"/>
          <p:nvPr>
            <p:ph idx="4" type="subTitle"/>
          </p:nvPr>
        </p:nvSpPr>
        <p:spPr>
          <a:xfrm>
            <a:off x="587250" y="132900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400"/>
              <a:t>Dataset Analysis</a:t>
            </a:r>
            <a:endParaRPr sz="1400"/>
          </a:p>
        </p:txBody>
      </p:sp>
      <p:sp>
        <p:nvSpPr>
          <p:cNvPr id="485" name="Google Shape;485;p48"/>
          <p:cNvSpPr txBox="1"/>
          <p:nvPr>
            <p:ph idx="5" type="body"/>
          </p:nvPr>
        </p:nvSpPr>
        <p:spPr>
          <a:xfrm>
            <a:off x="342975" y="969850"/>
            <a:ext cx="59823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 each line in the file, it's looking at column 1, which is region, and counting how many times each region appears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Example: 270 EV records found for Norway in dataset against 14 records for Cyprus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Initial insights: Which countries have more EV data available or which countries are more active in the EV market depending on interpretation.</a:t>
            </a:r>
            <a:endParaRPr/>
          </a:p>
        </p:txBody>
      </p:sp>
      <p:sp>
        <p:nvSpPr>
          <p:cNvPr id="486" name="Google Shape;486;p4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7" name="Google Shape;487;p48"/>
          <p:cNvGrpSpPr/>
          <p:nvPr/>
        </p:nvGrpSpPr>
        <p:grpSpPr>
          <a:xfrm>
            <a:off x="342977" y="460693"/>
            <a:ext cx="5825700" cy="319270"/>
            <a:chOff x="342977" y="460693"/>
            <a:chExt cx="5825700" cy="319270"/>
          </a:xfrm>
        </p:grpSpPr>
        <p:cxnSp>
          <p:nvCxnSpPr>
            <p:cNvPr id="488" name="Google Shape;488;p48"/>
            <p:cNvCxnSpPr/>
            <p:nvPr/>
          </p:nvCxnSpPr>
          <p:spPr>
            <a:xfrm>
              <a:off x="342977" y="460693"/>
              <a:ext cx="582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9" name="Google Shape;489;p48"/>
            <p:cNvSpPr/>
            <p:nvPr/>
          </p:nvSpPr>
          <p:spPr>
            <a:xfrm>
              <a:off x="453727" y="647063"/>
              <a:ext cx="132900" cy="13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0" name="Google Shape;490;p48"/>
          <p:cNvCxnSpPr/>
          <p:nvPr/>
        </p:nvCxnSpPr>
        <p:spPr>
          <a:xfrm>
            <a:off x="342977" y="4569000"/>
            <a:ext cx="582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48"/>
          <p:cNvSpPr txBox="1"/>
          <p:nvPr>
            <p:ph idx="9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Caleb Cedeno - ITEC 3170 Project - Spring Semester 2025</a:t>
            </a:r>
            <a:endParaRPr/>
          </a:p>
        </p:txBody>
      </p:sp>
      <p:grpSp>
        <p:nvGrpSpPr>
          <p:cNvPr id="492" name="Google Shape;492;p48"/>
          <p:cNvGrpSpPr/>
          <p:nvPr/>
        </p:nvGrpSpPr>
        <p:grpSpPr>
          <a:xfrm>
            <a:off x="6417398" y="457203"/>
            <a:ext cx="214460" cy="708906"/>
            <a:chOff x="8278241" y="2502000"/>
            <a:chExt cx="324300" cy="1072150"/>
          </a:xfrm>
        </p:grpSpPr>
        <p:sp>
          <p:nvSpPr>
            <p:cNvPr id="493" name="Google Shape;493;p48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6" name="Google Shape;4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400" y="2384355"/>
            <a:ext cx="3751200" cy="211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/>
          <p:nvPr>
            <p:ph idx="4" type="subTitle"/>
          </p:nvPr>
        </p:nvSpPr>
        <p:spPr>
          <a:xfrm>
            <a:off x="587250" y="132900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400"/>
              <a:t>Dataset Analysis</a:t>
            </a:r>
            <a:endParaRPr sz="1400"/>
          </a:p>
        </p:txBody>
      </p:sp>
      <p:sp>
        <p:nvSpPr>
          <p:cNvPr id="502" name="Google Shape;502;p49"/>
          <p:cNvSpPr txBox="1"/>
          <p:nvPr>
            <p:ph idx="5" type="body"/>
          </p:nvPr>
        </p:nvSpPr>
        <p:spPr>
          <a:xfrm>
            <a:off x="342975" y="1053125"/>
            <a:ext cx="67437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 u="sng">
                <a:latin typeface="IBM Plex Sans"/>
                <a:ea typeface="IBM Plex Sans"/>
                <a:cs typeface="IBM Plex Sans"/>
                <a:sym typeface="IBM Plex Sans"/>
              </a:rPr>
              <a:t>Developed Country</a:t>
            </a:r>
            <a:r>
              <a:rPr lang="en" sz="1100"/>
              <a:t>: Characterized by high quality of life, developed economy, and advanced technological infrastructure compared to less industrialized nations, often measured by GDP. eg: United States, Canada, Japan, many countries in Europe, and Australia.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Filtering data to show sales data points throughout the years for a developed country compared to a developing country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Initial insights: Once again more EV data points available for the developed country. Additionally we can see a continuous exponential growth in EV sales for Canada compared to a slower growth for Chile.</a:t>
            </a:r>
            <a:endParaRPr sz="1100"/>
          </a:p>
        </p:txBody>
      </p:sp>
      <p:sp>
        <p:nvSpPr>
          <p:cNvPr id="503" name="Google Shape;503;p4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4" name="Google Shape;504;p49"/>
          <p:cNvGrpSpPr/>
          <p:nvPr/>
        </p:nvGrpSpPr>
        <p:grpSpPr>
          <a:xfrm>
            <a:off x="342977" y="460693"/>
            <a:ext cx="5825700" cy="319270"/>
            <a:chOff x="342977" y="460693"/>
            <a:chExt cx="5825700" cy="319270"/>
          </a:xfrm>
        </p:grpSpPr>
        <p:cxnSp>
          <p:nvCxnSpPr>
            <p:cNvPr id="505" name="Google Shape;505;p49"/>
            <p:cNvCxnSpPr/>
            <p:nvPr/>
          </p:nvCxnSpPr>
          <p:spPr>
            <a:xfrm>
              <a:off x="342977" y="460693"/>
              <a:ext cx="582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6" name="Google Shape;506;p49"/>
            <p:cNvSpPr/>
            <p:nvPr/>
          </p:nvSpPr>
          <p:spPr>
            <a:xfrm>
              <a:off x="453727" y="647063"/>
              <a:ext cx="132900" cy="13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7" name="Google Shape;507;p49"/>
          <p:cNvCxnSpPr/>
          <p:nvPr/>
        </p:nvCxnSpPr>
        <p:spPr>
          <a:xfrm>
            <a:off x="342977" y="4569000"/>
            <a:ext cx="582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49"/>
          <p:cNvSpPr txBox="1"/>
          <p:nvPr>
            <p:ph idx="9" type="subTitle"/>
          </p:nvPr>
        </p:nvSpPr>
        <p:spPr>
          <a:xfrm>
            <a:off x="4183825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Caleb Cedeno - ITEC 3170 Project - Spring Semester 2025</a:t>
            </a:r>
            <a:endParaRPr/>
          </a:p>
        </p:txBody>
      </p:sp>
      <p:grpSp>
        <p:nvGrpSpPr>
          <p:cNvPr id="509" name="Google Shape;509;p49"/>
          <p:cNvGrpSpPr/>
          <p:nvPr/>
        </p:nvGrpSpPr>
        <p:grpSpPr>
          <a:xfrm>
            <a:off x="6631173" y="457203"/>
            <a:ext cx="214460" cy="708906"/>
            <a:chOff x="8278241" y="2502000"/>
            <a:chExt cx="324300" cy="1072150"/>
          </a:xfrm>
        </p:grpSpPr>
        <p:sp>
          <p:nvSpPr>
            <p:cNvPr id="510" name="Google Shape;510;p49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9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3" name="Google Shape;5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000" y="2685050"/>
            <a:ext cx="3037700" cy="23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9"/>
          <p:cNvSpPr txBox="1"/>
          <p:nvPr>
            <p:ph idx="6" type="subTitle"/>
          </p:nvPr>
        </p:nvSpPr>
        <p:spPr>
          <a:xfrm>
            <a:off x="645275" y="490738"/>
            <a:ext cx="4573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EV Sales Comparison for Developed Country vs Developing Country</a:t>
            </a:r>
            <a:endParaRPr/>
          </a:p>
        </p:txBody>
      </p:sp>
      <p:pic>
        <p:nvPicPr>
          <p:cNvPr id="515" name="Google Shape;5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325" y="2685050"/>
            <a:ext cx="3388881" cy="205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/>
          <p:nvPr>
            <p:ph type="title"/>
          </p:nvPr>
        </p:nvSpPr>
        <p:spPr>
          <a:xfrm>
            <a:off x="342900" y="457200"/>
            <a:ext cx="50715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521" name="Google Shape;521;p5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50"/>
          <p:cNvSpPr/>
          <p:nvPr/>
        </p:nvSpPr>
        <p:spPr>
          <a:xfrm>
            <a:off x="6665575" y="1714488"/>
            <a:ext cx="2021100" cy="7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Which regions have the most data entries in the dataset</a:t>
            </a:r>
            <a:endParaRPr sz="8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3" name="Google Shape;523;p50"/>
          <p:cNvSpPr/>
          <p:nvPr/>
        </p:nvSpPr>
        <p:spPr>
          <a:xfrm>
            <a:off x="6665700" y="2552713"/>
            <a:ext cx="2021100" cy="75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Helps identify where most of EV reporting is coming from</a:t>
            </a:r>
            <a:endParaRPr sz="13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4" name="Google Shape;524;p50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Caleb Cedeno - ITEC 3170 Project - Spring Semester 2025</a:t>
            </a:r>
            <a:endParaRPr/>
          </a:p>
        </p:txBody>
      </p:sp>
      <p:pic>
        <p:nvPicPr>
          <p:cNvPr id="525" name="Google Shape;5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5" y="1216201"/>
            <a:ext cx="6505751" cy="32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posal for New Client">
  <a:themeElements>
    <a:clrScheme name="Simple Light">
      <a:dk1>
        <a:srgbClr val="004A2E"/>
      </a:dk1>
      <a:lt1>
        <a:srgbClr val="F1F1E9"/>
      </a:lt1>
      <a:dk2>
        <a:srgbClr val="00160D"/>
      </a:dk2>
      <a:lt2>
        <a:srgbClr val="26A96C"/>
      </a:lt2>
      <a:accent1>
        <a:srgbClr val="002517"/>
      </a:accent1>
      <a:accent2>
        <a:srgbClr val="1A5C42"/>
      </a:accent2>
      <a:accent3>
        <a:srgbClr val="4C806C"/>
      </a:accent3>
      <a:accent4>
        <a:srgbClr val="CCDAD5"/>
      </a:accent4>
      <a:accent5>
        <a:srgbClr val="EEF7F5"/>
      </a:accent5>
      <a:accent6>
        <a:srgbClr val="FFFFFF"/>
      </a:accent6>
      <a:hlink>
        <a:srgbClr val="26A9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